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 b="def" i="def"/>
      <a:tcStyle>
        <a:tcBdr/>
        <a:fill>
          <a:solidFill>
            <a:srgbClr val="E6EB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 b="def" i="def"/>
      <a:tcStyle>
        <a:tcBdr/>
        <a:fill>
          <a:solidFill>
            <a:srgbClr val="E7F2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 b="def" i="def"/>
      <a:tcStyle>
        <a:tcBdr/>
        <a:fill>
          <a:solidFill>
            <a:srgbClr val="F6E7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i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eipätekstin taso yksi…"/>
          <p:cNvSpPr txBox="1"/>
          <p:nvPr>
            <p:ph type="body" sz="quarter" idx="1" hasCustomPrompt="1"/>
          </p:nvPr>
        </p:nvSpPr>
        <p:spPr>
          <a:xfrm>
            <a:off x="1206497" y="11839047"/>
            <a:ext cx="21971005" cy="636980"/>
          </a:xfrm>
          <a:prstGeom prst="rect">
            <a:avLst/>
          </a:prstGeom>
        </p:spPr>
        <p:txBody>
          <a:bodyPr lIns="45718" tIns="45718" rIns="45718" bIns="45718" numCol="1" spcCol="38100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Tekijä ja päivämäärä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Esityksen otsikko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Esityksen otsikko</a:t>
            </a:r>
          </a:p>
        </p:txBody>
      </p:sp>
      <p:sp>
        <p:nvSpPr>
          <p:cNvPr id="13" name="Leipätekstin taso yksi…"/>
          <p:cNvSpPr txBox="1"/>
          <p:nvPr>
            <p:ph type="body" sz="quarter" idx="21" hasCustomPrompt="1"/>
          </p:nvPr>
        </p:nvSpPr>
        <p:spPr>
          <a:xfrm>
            <a:off x="1206500" y="7196865"/>
            <a:ext cx="21971000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Esityksen alaotsikko</a:t>
            </a:r>
          </a:p>
        </p:txBody>
      </p:sp>
      <p:sp>
        <p:nvSpPr>
          <p:cNvPr id="14" name="Dian numero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Dian otsikko"/>
          <p:cNvSpPr txBox="1"/>
          <p:nvPr>
            <p:ph type="title" hasCustomPrompt="1"/>
          </p:nvPr>
        </p:nvSpPr>
        <p:spPr>
          <a:xfrm>
            <a:off x="1206500" y="952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Dian otsikko</a:t>
            </a:r>
          </a:p>
        </p:txBody>
      </p:sp>
      <p:sp>
        <p:nvSpPr>
          <p:cNvPr id="100" name="Leipätekstin taso yksi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Dian alaotsikko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n otsikko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Agendan otsikko</a:t>
            </a:r>
          </a:p>
        </p:txBody>
      </p:sp>
      <p:sp>
        <p:nvSpPr>
          <p:cNvPr id="109" name="Leipätekstin taso yksi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Agendan alaotsikko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Leipätekstin taso yksi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Agendan aiheet</a:t>
            </a:r>
          </a:p>
        </p:txBody>
      </p:sp>
      <p:sp>
        <p:nvSpPr>
          <p:cNvPr id="111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ä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Leipätekstin taso yksi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Väite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ärkeä tosia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eipätekstin taso yksi…"/>
          <p:cNvSpPr txBox="1"/>
          <p:nvPr>
            <p:ph type="body" sz="quarter" idx="1" hasCustomPrompt="1"/>
          </p:nvPr>
        </p:nvSpPr>
        <p:spPr>
          <a:xfrm>
            <a:off x="1206500" y="8262180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Tosiasian tiedot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Leipätekstin taso yksi…"/>
          <p:cNvSpPr txBox="1"/>
          <p:nvPr>
            <p:ph type="body" idx="21" hasCustomPrompt="1"/>
          </p:nvPr>
        </p:nvSpPr>
        <p:spPr>
          <a:xfrm>
            <a:off x="1206500" y="935257"/>
            <a:ext cx="21971000" cy="7359065"/>
          </a:xfrm>
          <a:prstGeom prst="rect">
            <a:avLst/>
          </a:prstGeom>
        </p:spPr>
        <p:txBody>
          <a:bodyPr numCol="1" spcCol="38100" anchor="b"/>
          <a:lstStyle/>
          <a:p>
            <a:pPr lvl="4" marL="0" indent="1207008" algn="ctr" defTabSz="1072868">
              <a:lnSpc>
                <a:spcPct val="80000"/>
              </a:lnSpc>
              <a:spcBef>
                <a:spcPts val="0"/>
              </a:spcBef>
              <a:buSzTx/>
              <a:buNone/>
              <a:defRPr b="1" spc="-132" sz="11000"/>
            </a:pPr>
            <a:r>
              <a:t>100 %
</a:t>
            </a:r>
          </a:p>
        </p:txBody>
      </p:sp>
      <p:sp>
        <p:nvSpPr>
          <p:cNvPr id="128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Leipätekstin taso yksi…"/>
          <p:cNvSpPr txBox="1"/>
          <p:nvPr>
            <p:ph type="body" sz="quarter" idx="1" hasCustomPrompt="1"/>
          </p:nvPr>
        </p:nvSpPr>
        <p:spPr>
          <a:xfrm>
            <a:off x="2480824" y="10675453"/>
            <a:ext cx="201492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Lähdeviite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Leipätekstin taso yksi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 anchor="ctr"/>
          <a:lstStyle/>
          <a:p>
            <a:pPr lvl="4" marL="0" indent="1409446" defTabSz="1511769">
              <a:spcBef>
                <a:spcPts val="0"/>
              </a:spcBef>
              <a:buSzTx/>
              <a:buNone/>
              <a:defRPr spc="-124" sz="527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”Huomattava lainaus”
</a:t>
            </a:r>
          </a:p>
        </p:txBody>
      </p:sp>
      <p:sp>
        <p:nvSpPr>
          <p:cNvPr id="137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uva – 3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ähikuva kasveista kasvamassa kivien välissä"/>
          <p:cNvSpPr/>
          <p:nvPr>
            <p:ph type="pic" sz="quarter" idx="21"/>
          </p:nvPr>
        </p:nvSpPr>
        <p:spPr>
          <a:xfrm>
            <a:off x="15430500" y="7085409"/>
            <a:ext cx="8128000" cy="541020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5" name="Suuri kivimuodostuma tummien pilvien alla, etualalla hiekkatie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6" name="Lähikuva kasvista kasvamassa laavakivien välissä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7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vesiputous, jota reunustaa vihreä kivinen maisema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55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tsikko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ihreä kukkulainen maisema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Esityksen otsikko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Esityksen otsikko</a:t>
            </a:r>
          </a:p>
        </p:txBody>
      </p:sp>
      <p:sp>
        <p:nvSpPr>
          <p:cNvPr id="23" name="Leipätekstin taso yksi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Tekijä ja päivämäärä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Leipätekstin taso yksi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44689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Esityksen alaotsikko </a:t>
            </a:r>
          </a:p>
        </p:txBody>
      </p:sp>
      <p:sp>
        <p:nvSpPr>
          <p:cNvPr id="25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tsikko ja kuva vaihtoeht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ian otsikko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Dian otsikko</a:t>
            </a:r>
          </a:p>
        </p:txBody>
      </p:sp>
      <p:sp>
        <p:nvSpPr>
          <p:cNvPr id="33" name="Leipätekstin taso yksi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Dian alaotsikko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ammalen peittämiä kiviä"/>
          <p:cNvSpPr/>
          <p:nvPr>
            <p:ph type="pic" sz="half" idx="21"/>
          </p:nvPr>
        </p:nvSpPr>
        <p:spPr>
          <a:xfrm>
            <a:off x="12052303" y="1270000"/>
            <a:ext cx="11188407" cy="1120988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5" name="Dian numero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tsikko ja 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an otsikko"/>
          <p:cNvSpPr txBox="1"/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Dian otsikko</a:t>
            </a:r>
          </a:p>
        </p:txBody>
      </p:sp>
      <p:sp>
        <p:nvSpPr>
          <p:cNvPr id="43" name="Leipätekstin taso yksi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Dian alaotsikko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Leipätekstin taso yksi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Dian luetteloteksti</a:t>
            </a:r>
          </a:p>
        </p:txBody>
      </p:sp>
      <p:sp>
        <p:nvSpPr>
          <p:cNvPr id="45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uettelomerk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eipätekstin taso yksi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Dian luetteloteksti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tsikko, luettelo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ian otsikko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Dian otsikko</a:t>
            </a:r>
          </a:p>
        </p:txBody>
      </p:sp>
      <p:sp>
        <p:nvSpPr>
          <p:cNvPr id="61" name="Leipätekstin taso yksi…"/>
          <p:cNvSpPr txBox="1"/>
          <p:nvPr>
            <p:ph type="body" sz="quarter" idx="1" hasCustomPrompt="1"/>
          </p:nvPr>
        </p:nvSpPr>
        <p:spPr>
          <a:xfrm>
            <a:off x="1206500" y="2245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Dian alaotsikko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Leipätekstin taso yksi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Dian luetteloteksti</a:t>
            </a:r>
          </a:p>
        </p:txBody>
      </p:sp>
      <p:sp>
        <p:nvSpPr>
          <p:cNvPr id="63" name="Suuri kivimuodostuma tummien pilvien alla, etualalla hiekkatie"/>
          <p:cNvSpPr/>
          <p:nvPr>
            <p:ph type="pic" idx="22"/>
          </p:nvPr>
        </p:nvSpPr>
        <p:spPr>
          <a:xfrm>
            <a:off x="6380200" y="1263847"/>
            <a:ext cx="22529802" cy="1119347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4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tsikko, luettelo ja pieni liv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ian otsikko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Dian otsikko</a:t>
            </a:r>
          </a:p>
        </p:txBody>
      </p:sp>
      <p:sp>
        <p:nvSpPr>
          <p:cNvPr id="72" name="Leipätekstin taso yksi…"/>
          <p:cNvSpPr txBox="1"/>
          <p:nvPr>
            <p:ph type="body" sz="quarter" idx="1" hasCustomPrompt="1"/>
          </p:nvPr>
        </p:nvSpPr>
        <p:spPr>
          <a:xfrm>
            <a:off x="1206500" y="2245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Dian alaotsikko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Leipätekstin taso yksi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Dian luetteloteksti</a:t>
            </a:r>
          </a:p>
        </p:txBody>
      </p:sp>
      <p:sp>
        <p:nvSpPr>
          <p:cNvPr id="74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tsikko, luettelo ja suuri liv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ian otsikko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Dian otsikko</a:t>
            </a:r>
          </a:p>
        </p:txBody>
      </p:sp>
      <p:sp>
        <p:nvSpPr>
          <p:cNvPr id="82" name="Leipätekstin taso yksi…"/>
          <p:cNvSpPr txBox="1"/>
          <p:nvPr>
            <p:ph type="body" sz="quarter" idx="1" hasCustomPrompt="1"/>
          </p:nvPr>
        </p:nvSpPr>
        <p:spPr>
          <a:xfrm>
            <a:off x="1206500" y="2245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Dian alaotsikko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Leipätekstin taso yksi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Dian luetteloteksti</a:t>
            </a:r>
          </a:p>
        </p:txBody>
      </p:sp>
      <p:sp>
        <p:nvSpPr>
          <p:cNvPr id="84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s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sion otsikko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Osion otsikko</a:t>
            </a:r>
          </a:p>
        </p:txBody>
      </p:sp>
      <p:sp>
        <p:nvSpPr>
          <p:cNvPr id="92" name="Dian numero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ipätekstin taso yksi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Dian luetteloteksti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Otsikkoteksti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Otsikkoteksti</a:t>
            </a:r>
          </a:p>
        </p:txBody>
      </p:sp>
      <p:sp>
        <p:nvSpPr>
          <p:cNvPr id="4" name="Dian numero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äivi Tahkokallio…"/>
          <p:cNvSpPr txBox="1"/>
          <p:nvPr>
            <p:ph type="body" sz="quarter" idx="1"/>
          </p:nvPr>
        </p:nvSpPr>
        <p:spPr>
          <a:xfrm>
            <a:off x="588277" y="11003869"/>
            <a:ext cx="10572974" cy="2385741"/>
          </a:xfrm>
          <a:prstGeom prst="rect">
            <a:avLst/>
          </a:prstGeom>
        </p:spPr>
        <p:txBody>
          <a:bodyPr/>
          <a:lstStyle/>
          <a:p>
            <a:pPr defTabSz="775969"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Päivi Tahkokallio</a:t>
            </a:r>
          </a:p>
          <a:p>
            <a:pPr defTabSz="775969"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CEO Tahkokallio Design+</a:t>
            </a:r>
          </a:p>
          <a:p>
            <a:pPr defTabSz="775969"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Former President of BEDA, The Bureau of European Design Associations</a:t>
            </a:r>
          </a:p>
          <a:p>
            <a:pPr defTabSz="775969"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Director of Proto2026 Design Programme </a:t>
            </a:r>
          </a:p>
        </p:txBody>
      </p:sp>
      <p:sp>
        <p:nvSpPr>
          <p:cNvPr id="172" name="NEB ambitions in the very North of Europe…"/>
          <p:cNvSpPr txBox="1"/>
          <p:nvPr>
            <p:ph type="title"/>
          </p:nvPr>
        </p:nvSpPr>
        <p:spPr>
          <a:xfrm>
            <a:off x="515052" y="5481124"/>
            <a:ext cx="11710327" cy="5096960"/>
          </a:xfrm>
          <a:prstGeom prst="rect">
            <a:avLst/>
          </a:prstGeom>
        </p:spPr>
        <p:txBody>
          <a:bodyPr/>
          <a:lstStyle/>
          <a:p>
            <a:pPr>
              <a:defRPr b="0" spc="-10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Designs un-filtered — a real-world view, or</a:t>
            </a:r>
          </a:p>
          <a:p>
            <a:pPr>
              <a:defRPr b="0" spc="-100" sz="4200"/>
            </a:pPr>
          </a:p>
          <a:p>
            <a:pPr>
              <a:defRPr b="0" spc="-10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>
              <a:defRPr b="0" spc="-10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there’s more than meets the eye</a:t>
            </a:r>
          </a:p>
          <a:p>
            <a:pPr>
              <a:defRPr b="0" spc="-10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>
              <a:defRPr b="0" spc="-10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>
              <a:defRPr b="0" spc="-10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>
              <a:defRPr b="0" spc="-80" sz="3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>
              <a:defRPr b="0" spc="-76" sz="3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EUIPO IP Law Conference 20 May 2026</a:t>
            </a:r>
          </a:p>
        </p:txBody>
      </p:sp>
      <p:pic>
        <p:nvPicPr>
          <p:cNvPr id="173" name="Päivi_Photo 2 kopio.JPG" descr="Päivi_Photo 2 kopi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19435" y="-133740"/>
            <a:ext cx="14225927" cy="14225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15 Oct 2025"/>
          <p:cNvSpPr txBox="1"/>
          <p:nvPr>
            <p:ph type="body" sz="half" idx="1"/>
          </p:nvPr>
        </p:nvSpPr>
        <p:spPr>
          <a:xfrm>
            <a:off x="138506" y="6873515"/>
            <a:ext cx="10893672" cy="6213613"/>
          </a:xfrm>
          <a:prstGeom prst="rect">
            <a:avLst/>
          </a:prstGeom>
        </p:spPr>
        <p:txBody>
          <a:bodyPr/>
          <a:lstStyle/>
          <a:p>
            <a:pPr algn="l" defTabSz="1804370">
              <a:defRPr spc="-74" sz="3108"/>
            </a:pPr>
            <a:r>
              <a:t>What doesn’t meet the eye</a:t>
            </a:r>
          </a:p>
          <a:p>
            <a:pPr algn="l" defTabSz="1804370">
              <a:defRPr spc="-74" sz="3108"/>
            </a:pPr>
          </a:p>
          <a:p>
            <a:pPr algn="l" defTabSz="1804370">
              <a:defRPr spc="-74" sz="3108"/>
            </a:pPr>
          </a:p>
          <a:p>
            <a:pPr algn="l" defTabSz="1804370">
              <a:defRPr spc="-63" sz="2664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 judgement — or understanding the value of design in general — is a sum </a:t>
            </a:r>
          </a:p>
          <a:p>
            <a:pPr algn="l" defTabSz="1804370">
              <a:defRPr spc="-63" sz="2664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 defTabSz="1804370">
              <a:defRPr spc="-63" sz="2664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total of what meets the eye and what doesn’t meet the eye, </a:t>
            </a:r>
          </a:p>
          <a:p>
            <a:pPr algn="l" defTabSz="1804370">
              <a:defRPr spc="-63" sz="2664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 defTabSz="1804370">
              <a:defRPr spc="-63" sz="2664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an outcome of a dialogue between jury members on what in the end is </a:t>
            </a:r>
          </a:p>
          <a:p>
            <a:pPr algn="l" defTabSz="1804370">
              <a:defRPr spc="-63" sz="2664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 defTabSz="1804370">
              <a:defRPr spc="-63" sz="2664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weighing a given set of aspects against each other and between, </a:t>
            </a:r>
          </a:p>
          <a:p>
            <a:pPr algn="l" defTabSz="1804370">
              <a:defRPr spc="-63" sz="2664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 defTabSz="1804370">
              <a:defRPr spc="-63" sz="2664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aspects that stem from the value frame of the society we are part of.</a:t>
            </a:r>
          </a:p>
          <a:p>
            <a:pPr algn="l" defTabSz="1804370">
              <a:defRPr spc="-74" sz="3108"/>
            </a:pPr>
          </a:p>
          <a:p>
            <a:pPr algn="l" defTabSz="1804370">
              <a:defRPr spc="-74" sz="3108"/>
            </a:pPr>
          </a:p>
          <a:p>
            <a:pPr algn="l" defTabSz="1804370">
              <a:defRPr spc="-74" sz="3108"/>
            </a:pPr>
          </a:p>
        </p:txBody>
      </p:sp>
      <p:pic>
        <p:nvPicPr>
          <p:cNvPr id="200" name="IMG_2233.jpeg" descr="IMG_22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07159" y="-983755"/>
            <a:ext cx="12019556" cy="16026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äivi Tahkokallio…"/>
          <p:cNvSpPr txBox="1"/>
          <p:nvPr>
            <p:ph type="body" sz="quarter" idx="1"/>
          </p:nvPr>
        </p:nvSpPr>
        <p:spPr>
          <a:xfrm>
            <a:off x="588277" y="10125167"/>
            <a:ext cx="10572974" cy="2385740"/>
          </a:xfrm>
          <a:prstGeom prst="rect">
            <a:avLst/>
          </a:prstGeom>
        </p:spPr>
        <p:txBody>
          <a:bodyPr/>
          <a:lstStyle/>
          <a:p>
            <a:pPr defTabSz="775969"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Päivi Tahkokallio</a:t>
            </a:r>
          </a:p>
          <a:p>
            <a:pPr defTabSz="775969"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CEO Tahkokallio Design+</a:t>
            </a:r>
          </a:p>
          <a:p>
            <a:pPr defTabSz="775969"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Former President of BEDA, The Bureau of European Design Associations</a:t>
            </a:r>
          </a:p>
          <a:p>
            <a:pPr defTabSz="775969"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Director of Proto2026 Design Programme </a:t>
            </a:r>
          </a:p>
        </p:txBody>
      </p:sp>
      <p:sp>
        <p:nvSpPr>
          <p:cNvPr id="203" name="NEB ambitions in the very North of Europe…"/>
          <p:cNvSpPr txBox="1"/>
          <p:nvPr>
            <p:ph type="title"/>
          </p:nvPr>
        </p:nvSpPr>
        <p:spPr>
          <a:xfrm>
            <a:off x="588277" y="4085141"/>
            <a:ext cx="11710328" cy="5096960"/>
          </a:xfrm>
          <a:prstGeom prst="rect">
            <a:avLst/>
          </a:prstGeom>
        </p:spPr>
        <p:txBody>
          <a:bodyPr/>
          <a:lstStyle/>
          <a:p>
            <a:pPr>
              <a:defRPr b="0" spc="-100" sz="4200"/>
            </a:pPr>
          </a:p>
          <a:p>
            <a:pPr>
              <a:defRPr b="0" spc="-100" sz="4200"/>
            </a:pPr>
          </a:p>
          <a:p>
            <a:pPr>
              <a:defRPr b="0" spc="-100" sz="4200"/>
            </a:pPr>
          </a:p>
          <a:p>
            <a:pPr>
              <a:defRPr b="0" spc="-10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There’s more than meets the eye. Thank you.</a:t>
            </a:r>
          </a:p>
          <a:p>
            <a:pPr>
              <a:defRPr b="0" spc="-10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>
              <a:defRPr b="0" spc="-100"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>
              <a:defRPr b="0" spc="-80" sz="3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>
              <a:defRPr b="0" spc="-80" sz="34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EUIPO IP Law Conference 20 May 2026</a:t>
            </a:r>
          </a:p>
        </p:txBody>
      </p:sp>
      <p:pic>
        <p:nvPicPr>
          <p:cNvPr id="204" name="Päivi_Photo 2 kopio.JPG" descr="Päivi_Photo 2 kopi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19435" y="-133740"/>
            <a:ext cx="14225927" cy="14225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15 Feb 2021"/>
          <p:cNvSpPr txBox="1"/>
          <p:nvPr>
            <p:ph type="body" sz="quarter" idx="1"/>
          </p:nvPr>
        </p:nvSpPr>
        <p:spPr>
          <a:xfrm>
            <a:off x="15668978" y="5434344"/>
            <a:ext cx="8621562" cy="3874315"/>
          </a:xfrm>
          <a:prstGeom prst="rect">
            <a:avLst/>
          </a:prstGeom>
        </p:spPr>
        <p:txBody>
          <a:bodyPr/>
          <a:lstStyle>
            <a:lvl1pPr algn="r">
              <a:defRPr spc="-100" sz="4200"/>
            </a:lvl1pPr>
          </a:lstStyle>
          <a:p>
            <a:pPr/>
            <a:r>
              <a:t>15 May 2026, Lake Inari</a:t>
            </a:r>
          </a:p>
        </p:txBody>
      </p:sp>
      <p:pic>
        <p:nvPicPr>
          <p:cNvPr id="176" name="IMG_2140.jpeg" descr="IMG_21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344" y="-1564855"/>
            <a:ext cx="12636449" cy="16845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21 Jan 2021"/>
          <p:cNvSpPr txBox="1"/>
          <p:nvPr>
            <p:ph type="body" sz="quarter" idx="1"/>
          </p:nvPr>
        </p:nvSpPr>
        <p:spPr>
          <a:xfrm>
            <a:off x="14032655" y="5946921"/>
            <a:ext cx="10300147" cy="3874315"/>
          </a:xfrm>
          <a:prstGeom prst="rect">
            <a:avLst/>
          </a:prstGeom>
        </p:spPr>
        <p:txBody>
          <a:bodyPr/>
          <a:lstStyle>
            <a:lvl1pPr algn="r">
              <a:defRPr spc="-100" sz="4200"/>
            </a:lvl1pPr>
          </a:lstStyle>
          <a:p>
            <a:pPr/>
            <a:r>
              <a:t>Design</a:t>
            </a:r>
          </a:p>
        </p:txBody>
      </p:sp>
      <p:pic>
        <p:nvPicPr>
          <p:cNvPr id="179" name="IMG_2229.JPG" descr="IMG_22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069" y="65195"/>
            <a:ext cx="13084361" cy="16355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15 Feb 2021"/>
          <p:cNvSpPr txBox="1"/>
          <p:nvPr>
            <p:ph type="body" sz="quarter" idx="1"/>
          </p:nvPr>
        </p:nvSpPr>
        <p:spPr>
          <a:xfrm>
            <a:off x="15717794" y="6661119"/>
            <a:ext cx="8621562" cy="3874315"/>
          </a:xfrm>
          <a:prstGeom prst="rect">
            <a:avLst/>
          </a:prstGeom>
        </p:spPr>
        <p:txBody>
          <a:bodyPr/>
          <a:lstStyle/>
          <a:p>
            <a:pPr algn="r">
              <a:defRPr spc="-100" sz="4200"/>
            </a:pPr>
            <a:r>
              <a:t>10—11 June 2020</a:t>
            </a:r>
          </a:p>
          <a:p>
            <a:pPr algn="r">
              <a:defRPr spc="-100" sz="4200"/>
            </a:pPr>
          </a:p>
          <a:p>
            <a:pPr algn="r">
              <a:defRPr spc="-100" sz="4200"/>
            </a:pPr>
          </a:p>
          <a:p>
            <a:pPr algn="r">
              <a:defRPr spc="-85"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Online EUIPO DEA Jury meeting  </a:t>
            </a:r>
          </a:p>
        </p:txBody>
      </p:sp>
      <p:pic>
        <p:nvPicPr>
          <p:cNvPr id="182" name="IMG_6110.jpg" descr="IMG_61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44551" y="-718428"/>
            <a:ext cx="14609101" cy="1460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21 Jan 2021"/>
          <p:cNvSpPr txBox="1"/>
          <p:nvPr>
            <p:ph type="body" sz="quarter" idx="1"/>
          </p:nvPr>
        </p:nvSpPr>
        <p:spPr>
          <a:xfrm>
            <a:off x="13788570" y="5702837"/>
            <a:ext cx="10300148" cy="3874315"/>
          </a:xfrm>
          <a:prstGeom prst="rect">
            <a:avLst/>
          </a:prstGeom>
        </p:spPr>
        <p:txBody>
          <a:bodyPr/>
          <a:lstStyle>
            <a:lvl1pPr algn="r">
              <a:defRPr spc="-100" sz="4200"/>
            </a:lvl1pPr>
          </a:lstStyle>
          <a:p>
            <a:pPr/>
            <a:r>
              <a:t>Design protection. What meets the eye.</a:t>
            </a:r>
          </a:p>
        </p:txBody>
      </p:sp>
      <p:pic>
        <p:nvPicPr>
          <p:cNvPr id="185" name="IMG_2231.jpeg" descr="IMG_22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90" y="-76918"/>
            <a:ext cx="12755675" cy="17007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15 Oct 2025"/>
          <p:cNvSpPr txBox="1"/>
          <p:nvPr>
            <p:ph type="body" sz="quarter" idx="1"/>
          </p:nvPr>
        </p:nvSpPr>
        <p:spPr>
          <a:xfrm>
            <a:off x="187323" y="6041708"/>
            <a:ext cx="10300147" cy="3874315"/>
          </a:xfrm>
          <a:prstGeom prst="rect">
            <a:avLst/>
          </a:prstGeom>
        </p:spPr>
        <p:txBody>
          <a:bodyPr/>
          <a:lstStyle/>
          <a:p>
            <a:pPr algn="l">
              <a:defRPr spc="-100" sz="4200"/>
            </a:pPr>
            <a:r>
              <a:t>What doesn’t meet the eye</a:t>
            </a:r>
          </a:p>
          <a:p>
            <a:pPr algn="l">
              <a:defRPr spc="-100" sz="4200"/>
            </a:pPr>
          </a:p>
          <a:p>
            <a:pPr algn="l">
              <a:defRPr spc="-100" sz="4200"/>
            </a:pPr>
          </a:p>
          <a:p>
            <a:pPr algn="l">
              <a:defRPr spc="-100" sz="4200"/>
            </a:pPr>
          </a:p>
        </p:txBody>
      </p:sp>
      <p:pic>
        <p:nvPicPr>
          <p:cNvPr id="188" name="IMG_2233.jpeg" descr="IMG_22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07159" y="-983755"/>
            <a:ext cx="12019556" cy="16026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15 Feb 2021"/>
          <p:cNvSpPr txBox="1"/>
          <p:nvPr>
            <p:ph type="body" sz="quarter" idx="1"/>
          </p:nvPr>
        </p:nvSpPr>
        <p:spPr>
          <a:xfrm>
            <a:off x="15620161" y="6172951"/>
            <a:ext cx="8621562" cy="3874315"/>
          </a:xfrm>
          <a:prstGeom prst="rect">
            <a:avLst/>
          </a:prstGeom>
        </p:spPr>
        <p:txBody>
          <a:bodyPr/>
          <a:lstStyle/>
          <a:p>
            <a:pPr algn="r">
              <a:defRPr spc="-100" sz="4200"/>
            </a:pPr>
            <a:r>
              <a:t>26 April 2026</a:t>
            </a:r>
          </a:p>
          <a:p>
            <a:pPr algn="r">
              <a:defRPr spc="-100" sz="4200"/>
            </a:pPr>
          </a:p>
          <a:p>
            <a:pPr algn="r">
              <a:defRPr spc="-100" sz="4200"/>
            </a:pPr>
          </a:p>
          <a:p>
            <a:pPr algn="r">
              <a:defRPr spc="-85"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EUIPO DEA Jury meeting in Alicante  </a:t>
            </a:r>
          </a:p>
        </p:txBody>
      </p:sp>
      <p:pic>
        <p:nvPicPr>
          <p:cNvPr id="191" name="IMG_1218.jpeg" descr="IMG_12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6684" y="-2180843"/>
            <a:ext cx="13555964" cy="18077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21 Jan 2021"/>
          <p:cNvSpPr txBox="1"/>
          <p:nvPr>
            <p:ph type="body" sz="quarter" idx="1"/>
          </p:nvPr>
        </p:nvSpPr>
        <p:spPr>
          <a:xfrm>
            <a:off x="14008245" y="7392820"/>
            <a:ext cx="10300148" cy="3874314"/>
          </a:xfrm>
          <a:prstGeom prst="rect">
            <a:avLst/>
          </a:prstGeom>
        </p:spPr>
        <p:txBody>
          <a:bodyPr/>
          <a:lstStyle/>
          <a:p>
            <a:pPr algn="r" defTabSz="2267654">
              <a:defRPr spc="-93" sz="3906"/>
            </a:pPr>
            <a:r>
              <a:t>Design Europa Awards jury, assessment, evaluation, judging</a:t>
            </a:r>
          </a:p>
          <a:p>
            <a:pPr algn="r" defTabSz="2267654">
              <a:defRPr spc="-93" sz="3906"/>
            </a:pPr>
          </a:p>
          <a:p>
            <a:pPr algn="r" defTabSz="2267654">
              <a:defRPr spc="-93" sz="3906"/>
            </a:pPr>
          </a:p>
          <a:p>
            <a:pPr algn="r" defTabSz="2267654">
              <a:defRPr spc="-93" sz="3906"/>
            </a:pPr>
          </a:p>
          <a:p>
            <a:pPr algn="r" defTabSz="2267654">
              <a:defRPr spc="-79" sz="3348"/>
            </a:pPr>
            <a:r>
              <a:t>Design protection</a:t>
            </a:r>
          </a:p>
          <a:p>
            <a:pPr algn="r" defTabSz="2267654">
              <a:defRPr spc="-79" sz="3348"/>
            </a:pPr>
          </a:p>
          <a:p>
            <a:pPr algn="r" defTabSz="2267654">
              <a:defRPr spc="-79" sz="3348"/>
            </a:pPr>
            <a:r>
              <a:t>Design value </a:t>
            </a:r>
          </a:p>
        </p:txBody>
      </p:sp>
      <p:pic>
        <p:nvPicPr>
          <p:cNvPr id="194" name="IMG_2231.jpeg" descr="IMG_22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90" y="-76918"/>
            <a:ext cx="12755675" cy="17007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G_2229.JPG" descr="IMG_22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069" y="65195"/>
            <a:ext cx="13084361" cy="16355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21 Jan 2021"/>
          <p:cNvSpPr txBox="1"/>
          <p:nvPr/>
        </p:nvSpPr>
        <p:spPr>
          <a:xfrm>
            <a:off x="13959428" y="7263239"/>
            <a:ext cx="10300148" cy="8856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r" defTabSz="2340804">
              <a:lnSpc>
                <a:spcPct val="80000"/>
              </a:lnSpc>
              <a:spcBef>
                <a:spcPts val="0"/>
              </a:spcBef>
              <a:defRPr spc="-96" sz="40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Value frame</a:t>
            </a: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Novelty — innovation</a:t>
            </a: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Sustainability — regeneration, circularity</a:t>
            </a: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Usability, functionality — user needs, user experience</a:t>
            </a: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Aesthetics — beauty, form</a:t>
            </a: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Ethics  — diversity</a:t>
            </a: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  <a:p>
            <a:pPr algn="r" defTabSz="2340804">
              <a:lnSpc>
                <a:spcPct val="80000"/>
              </a:lnSpc>
              <a:spcBef>
                <a:spcPts val="0"/>
              </a:spcBef>
              <a:defRPr spc="-82" sz="3455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